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280" r:id="rId3"/>
    <p:sldId id="256" r:id="rId4"/>
    <p:sldId id="269" r:id="rId5"/>
    <p:sldId id="276" r:id="rId6"/>
    <p:sldId id="281" r:id="rId7"/>
    <p:sldId id="283" r:id="rId8"/>
    <p:sldId id="258" r:id="rId9"/>
    <p:sldId id="342" r:id="rId10"/>
    <p:sldId id="343" r:id="rId11"/>
    <p:sldId id="344" r:id="rId12"/>
    <p:sldId id="303" r:id="rId13"/>
    <p:sldId id="308" r:id="rId14"/>
    <p:sldId id="327" r:id="rId15"/>
    <p:sldId id="328" r:id="rId16"/>
    <p:sldId id="322" r:id="rId17"/>
    <p:sldId id="336" r:id="rId18"/>
    <p:sldId id="310" r:id="rId19"/>
    <p:sldId id="313" r:id="rId20"/>
    <p:sldId id="314" r:id="rId21"/>
    <p:sldId id="316" r:id="rId22"/>
    <p:sldId id="338" r:id="rId23"/>
    <p:sldId id="320" r:id="rId24"/>
    <p:sldId id="340" r:id="rId25"/>
    <p:sldId id="321" r:id="rId26"/>
    <p:sldId id="341" r:id="rId27"/>
    <p:sldId id="347" r:id="rId28"/>
    <p:sldId id="324" r:id="rId29"/>
    <p:sldId id="325" r:id="rId30"/>
    <p:sldId id="326" r:id="rId31"/>
    <p:sldId id="329" r:id="rId32"/>
    <p:sldId id="302" r:id="rId33"/>
    <p:sldId id="335" r:id="rId34"/>
    <p:sldId id="331" r:id="rId35"/>
    <p:sldId id="332" r:id="rId36"/>
    <p:sldId id="304" r:id="rId37"/>
    <p:sldId id="305" r:id="rId38"/>
    <p:sldId id="288" r:id="rId39"/>
    <p:sldId id="294" r:id="rId40"/>
    <p:sldId id="300" r:id="rId41"/>
    <p:sldId id="349" r:id="rId42"/>
    <p:sldId id="351" r:id="rId43"/>
    <p:sldId id="346" r:id="rId44"/>
    <p:sldId id="352" r:id="rId4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26" autoAdjust="0"/>
  </p:normalViewPr>
  <p:slideViewPr>
    <p:cSldViewPr>
      <p:cViewPr varScale="1">
        <p:scale>
          <a:sx n="75" d="100"/>
          <a:sy n="75" d="100"/>
        </p:scale>
        <p:origin x="10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3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FD09-CC7C-4160-89DF-D0829C6C71D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F33BB-16CC-42AD-8633-F7528191A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4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281A-8FF5-7A4F-957C-7AC574126B0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B5D0-037F-B543-BE2B-F2B28D10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(8/22/11 07:33) -----</a:t>
            </a:r>
          </a:p>
          <a:p>
            <a:r>
              <a:rPr lang="en-US"/>
              <a:t>Open House August 30,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B5D0-037F-B543-BE2B-F2B28D1085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4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46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Bulgaria is now Yugoslavia?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53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B5D0-037F-B543-BE2B-F2B28D10851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89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60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552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50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16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2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38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56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09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44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49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20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6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6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1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9" name="Google Shape;79;p6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6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87" name="Google Shape;87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4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54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1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1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9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331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-ugJZhL-cb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youtu.be/kRh1zXFKC_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Rh1zXFKC_o#action=shar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1765" y="3962400"/>
            <a:ext cx="4692234" cy="259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49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 Human Geography </a:t>
            </a:r>
            <a:br>
              <a:rPr lang="en-US" sz="49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9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Mr. </a:t>
            </a:r>
            <a:r>
              <a:rPr lang="en-US" sz="4900" u="sng" dirty="0"/>
              <a:t>Lentz</a:t>
            </a:r>
            <a:br>
              <a:rPr lang="en-US" sz="3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554332" cy="5386356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BE231-C25A-4FDC-B640-55EF2D67E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5" r="1" b="1"/>
          <a:stretch/>
        </p:blipFill>
        <p:spPr>
          <a:xfrm>
            <a:off x="1" y="-1"/>
            <a:ext cx="4423065" cy="524785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6220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2" t="-1684" r="1328" b="17912"/>
          <a:stretch/>
        </p:blipFill>
        <p:spPr>
          <a:xfrm>
            <a:off x="365760" y="-76200"/>
            <a:ext cx="2743200" cy="69189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5241"/>
            <a:ext cx="525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1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574"/>
            <a:ext cx="8229600" cy="1143000"/>
          </a:xfrm>
        </p:spPr>
        <p:txBody>
          <a:bodyPr/>
          <a:lstStyle/>
          <a:p>
            <a:r>
              <a:rPr lang="en-US" dirty="0"/>
              <a:t>What IS Human Geography?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2" y="685800"/>
            <a:ext cx="8969188" cy="4525963"/>
          </a:xfrm>
        </p:spPr>
        <p:txBody>
          <a:bodyPr/>
          <a:lstStyle/>
          <a:p>
            <a:r>
              <a:rPr lang="en-US" dirty="0"/>
              <a:t>Why of where….Why is something happening – and Where is it happening.</a:t>
            </a:r>
          </a:p>
          <a:p>
            <a:r>
              <a:rPr lang="en-US" dirty="0"/>
              <a:t>Current Events</a:t>
            </a:r>
          </a:p>
          <a:p>
            <a:r>
              <a:rPr lang="en-US" dirty="0"/>
              <a:t>Analyzing and Interpreting Maps</a:t>
            </a:r>
          </a:p>
          <a:p>
            <a:r>
              <a:rPr lang="en-US" dirty="0"/>
              <a:t>Connecting historical events to current global issues</a:t>
            </a:r>
          </a:p>
          <a:p>
            <a:r>
              <a:rPr lang="en-US" dirty="0"/>
              <a:t>Global political conflicts and power struggles</a:t>
            </a:r>
          </a:p>
          <a:p>
            <a:r>
              <a:rPr lang="en-US" dirty="0"/>
              <a:t>Consequences of industrialization, global trade, economic development and cultural change</a:t>
            </a:r>
          </a:p>
          <a:p>
            <a:r>
              <a:rPr lang="en-US" dirty="0"/>
              <a:t> role of climate change and environmental abuses in shaping the human landscapes on Earth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501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024287" y="609600"/>
            <a:ext cx="7475476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200" b="1" i="0" u="none" strike="noStrike" cap="none" dirty="0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Why Geography is Important!</a:t>
            </a:r>
          </a:p>
        </p:txBody>
      </p:sp>
      <p:pic>
        <p:nvPicPr>
          <p:cNvPr id="85" name="Shape 85" descr="C:\Users\dnlberry\AppData\Local\Microsoft\Windows\Temporary Internet Files\Content.IE5\0CPQBR1L\MC900438067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427" y="2917924"/>
            <a:ext cx="3657142" cy="3657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94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C:\Users\dnlberry\Desktop\wrong map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318" y="914400"/>
            <a:ext cx="7619999" cy="571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58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http://mediamatters.org/static/images/item/live-2009072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57200"/>
            <a:ext cx="8318500" cy="6089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40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rt.com/files/news/32/c5/b0/00/ukraine-pakistan-cnn-mistake.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5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6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846161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81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That is actually Iran!</a:t>
            </a:r>
          </a:p>
        </p:txBody>
      </p:sp>
    </p:spTree>
    <p:extLst>
      <p:ext uri="{BB962C8B-B14F-4D97-AF65-F5344CB8AC3E}">
        <p14:creationId xmlns:p14="http://schemas.microsoft.com/office/powerpoint/2010/main" val="22002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990600"/>
            <a:ext cx="6858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62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 descr="C:\Users\dnlberry\Desktop\wrong 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975" y="561975"/>
            <a:ext cx="5734050" cy="573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65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 descr="C:\Users\dnlberry\Desktop\wrong map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48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900">
              <a:srgbClr val="AADFFF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alphaModFix amt="49000"/>
          </a:blip>
          <a:srcRect/>
          <a:stretch>
            <a:fillRect/>
          </a:stretch>
        </p:blipFill>
        <p:spPr bwMode="auto">
          <a:xfrm>
            <a:off x="0" y="76200"/>
            <a:ext cx="1019907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46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Welcome to Advanced Placement Human Geography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Advanced Academic </a:t>
            </a:r>
            <a:r>
              <a:rPr 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Program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8915400" cy="14732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Instructor:  Mr. Lentz</a:t>
            </a:r>
          </a:p>
          <a:p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Credit Course</a:t>
            </a:r>
          </a:p>
          <a:p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61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 descr="C:\Users\dnlberry\Desktop\wrong map 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447800"/>
            <a:ext cx="7206511" cy="4357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19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that Spain or France?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ni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82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http://a.yfrog.com/img615/5797/7234466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762000"/>
            <a:ext cx="8089900" cy="5778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46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ni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53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8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http://mediamatters.org/static/images/item/fnc-sr-20111213-nevadafai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990600"/>
            <a:ext cx="8439996" cy="5089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521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i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077200" cy="60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37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C7A65D-3E27-384E-8A49-DF23B3CC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091029" cy="482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2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Geopolitics and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https://www.youtube.com/watch?v=-ugJZhL-cbc</a:t>
            </a:r>
            <a:endParaRPr lang="en-US" dirty="0"/>
          </a:p>
          <a:p>
            <a:endParaRPr lang="en-US" dirty="0"/>
          </a:p>
        </p:txBody>
      </p:sp>
      <p:pic>
        <p:nvPicPr>
          <p:cNvPr id="6148" name="Picture 4" descr="Image result for jimmy kimmel north ko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05629"/>
            <a:ext cx="7086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23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jimmy kimmel north kor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jimmy kimmel north kore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]</a:t>
            </a:r>
          </a:p>
        </p:txBody>
      </p:sp>
      <p:pic>
        <p:nvPicPr>
          <p:cNvPr id="7176" name="Picture 8" descr="Image result for jimmy kimmel north ko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38200"/>
            <a:ext cx="83788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67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95"/>
            <a:ext cx="8229600" cy="1143000"/>
          </a:xfrm>
        </p:spPr>
        <p:txBody>
          <a:bodyPr/>
          <a:lstStyle/>
          <a:p>
            <a:r>
              <a:rPr lang="en-US" dirty="0"/>
              <a:t>Is it Here?</a:t>
            </a:r>
          </a:p>
        </p:txBody>
      </p:sp>
      <p:pic>
        <p:nvPicPr>
          <p:cNvPr id="8194" name="Picture 2" descr="Image result for jimmy kimmel north ko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27871"/>
            <a:ext cx="8534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jimmy kimmel north ko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9"/>
            <a:ext cx="8534400" cy="34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48768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Welcome to College</a:t>
            </a:r>
            <a:br>
              <a:rPr lang="en-US" sz="3600" b="1" dirty="0"/>
            </a:br>
            <a:r>
              <a:rPr lang="en-US" sz="3600" b="1" dirty="0"/>
              <a:t>at Chino High School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Welcome to </a:t>
            </a:r>
            <a:r>
              <a:rPr lang="en-US" sz="2400" b="1" u="sng" dirty="0">
                <a:solidFill>
                  <a:srgbClr val="0070C0"/>
                </a:solidFill>
              </a:rPr>
              <a:t>Advanced Placement 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en-US" sz="2400" dirty="0"/>
              <a:t>In this class…you skipped high school and walked straight in a </a:t>
            </a:r>
            <a:r>
              <a:rPr lang="en-US" sz="2400" b="1" dirty="0"/>
              <a:t>college classroom!</a:t>
            </a:r>
          </a:p>
          <a:p>
            <a:pPr eaLnBrk="1" hangingPunct="1"/>
            <a:r>
              <a:rPr lang="en-US" sz="2400" dirty="0"/>
              <a:t>Advanced Placement curriculum is </a:t>
            </a:r>
            <a:r>
              <a:rPr lang="en-US" sz="2400" b="1" i="1" dirty="0"/>
              <a:t>college</a:t>
            </a:r>
            <a:r>
              <a:rPr lang="en-US" sz="2400" dirty="0"/>
              <a:t>-level course work. It is </a:t>
            </a:r>
            <a:r>
              <a:rPr lang="en-US" sz="2400" b="1" u="sng" dirty="0"/>
              <a:t>NOT</a:t>
            </a:r>
            <a:r>
              <a:rPr lang="en-US" sz="2400" dirty="0"/>
              <a:t> honors.  This is </a:t>
            </a:r>
            <a:r>
              <a:rPr lang="en-US" sz="2400" b="1" dirty="0"/>
              <a:t>COLLEGE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If you qualified for the accelerated program= you are capable of taking on this challenging curriculum.  </a:t>
            </a:r>
          </a:p>
          <a:p>
            <a:pPr lvl="1"/>
            <a:r>
              <a:rPr lang="en-US" sz="2400" dirty="0"/>
              <a:t>Lots of work ahead of you, but it is work YOU CAN HANDLE.</a:t>
            </a:r>
          </a:p>
          <a:p>
            <a:r>
              <a:rPr lang="en-US" sz="2400" dirty="0"/>
              <a:t>Time Management = hardest task you will have all year!</a:t>
            </a:r>
          </a:p>
        </p:txBody>
      </p:sp>
      <p:sp>
        <p:nvSpPr>
          <p:cNvPr id="3" name="AutoShape 2" descr="data:image/jpg;base64,/9j/4AAQSkZJRgABAQAAAQABAAD/2wCEAAkGBhQSERMUExQWFBUUFhQUFRcXFxgWFRYWFBUVFxUVFBgYHicfFxkjGhUXHy8gJScpLCwuFR4xNTAqNSYrLCkBCQoKDgwOGQ8PGiwkHCQsLiwsLCktLywpLCwsKTQsKSksLCwpLCwsLCksKSksLCwsLCwpLCwsKSksKSwpLCwsLP/AABEIAIIAyAMBIgACEQEDEQH/xAAbAAABBQEBAAAAAAAAAAAAAAAAAgMEBQYBB//EAEEQAAIBAgQDBgQEAggFBQAAAAECEQADBBIhMQUGQRMiUWFxgTKRobEUQsHRI/AHM0NSc4KS4SRik6LCFhdTZHL/xAAaAQADAQEBAQAAAAAAAAAAAAAAAQIDBAUG/8QAKhEAAgIBAwMCBQUAAAAAAAAAAAECERIDIUEEMVETYSIykcHwcXKBobH/2gAMAwEAAhEDEQA/APcaKKKACiiigAooooAKKKKACkmlVyKAAUGiK7QAUUUUAFFFFABSWagzTTqaaE2da9TZuU29tqYeRWiijNsea9Ud7tNEmgWGrSkhEixiY9KlZZ1G1RbGCbepNq2yiDtUSrgaQzcaimrrRRWiRJbUUUVym4U292Co170xpI0E6npTlEUAFFFFABRRRQAUUUUAFFFFABRRXKAA0jtK6xNMsDNNIlskCu0lKVSKCKQbQNLrhNACOyHhSbqiKWWph8UBVK2Q6HrR0FNYh6i3cbTRxkirUNwsbvPRTL3aK1ILK3x+wf7Qe8j71JTH2zs6H/MK85BpYNcprZ6SGrtecpcI2JHoSKkW+JXRtcf/AFH9aAs3s1WYvmXDWzD3kU+s/as4eN3ipU3DBEToDr4EbGs7d5Zss2Zg5JMmXOp6k1LvgLPSrnG7CqrG6mV/hOYQal2cQrLmVgy+III0868bxfJmcQL9wATAYBgJ3O9O4fgeJtJkTEAjpmDCDUOU1wFnrV3iFsbuvzn7VU8Y5vtWMkqz52yiIGvvWI4BhMRbZu2cMukQST5+n+1SuY0LizkBaLkmNYEHU1rpfF82xnqyai3E0+A5qN62HCBdWGpLfCSPAeFKucVuH80egis9y4pFgAgg5n0Oh+I1OGOSSMwlYnXaaJuMXuyoW4qyVcvE7kn3NLt464uzn7/emM1cJpFkXjPPV3DuO4jr2TvrKmQwA1HT2q+wvNlshM4KF1DeI1EmDXnnO/xD/Au/RlqxvvFmw+ZgMqroJ3WRInXrVTajpqRjpyctWUbPQU41ZIB7RRJCiTEkmANesmpiXARIII8RqK8r4jeJwucHe6jAgZdrgEx01FS+VMWww1shiDLzBj87ULeORTnU8PY9LmkXGgV57x3nLEYcWyjBgSQQygz8PXQ9TWkTmYfnT5H9DRVbjyTbRPv4yoFy/SLvH8NmQOxQuYUEHU6aSJA3FSHtW2+Ez7g1tFrglkNr1IN6pD4IeNJGEA3qxEQ3ZoqysWwGByaUVLdBRiWxiBghdQzbKTDH0B3qQDXnCcw3r15boCNdt91BEKTqYIkePjWw4RxTGvaU3bNpbhbUTChehEMSfpXLKVRT8lQeTkvDLoGuzTNr8QTqtgDyNzN/tVhaseP6/rSUr4NKRHFKFROCcQ7dHYhUy3HtgTMhY119alYh1VScy6edNuhKmrR2u1l246y4u6Mxa2AAFBGUHu96T/OtSxzGCYEyJkeGUga+5qXNJ4vv3CPxK0XrzBjeNP0rHWeYsUDDwAGVSzINZkbmANVJ96m2+bCbj2whLIAT3dIbann4+0a2xHmD+9aKaREoOXZkZeZ7veMW2CsRsw0CuwIYGD8G3nS7vOAUxctD8pMHxAMwRrvXMVzGVyfwFYO2XqBJB20MnpXMRxO3bE3MMEAk6iI01Oq+BHzp5R5ROMrpSLHEc127YTMGAdEfSDAeftFSMPzPbObVhkBZsw2AyzsdfiFZ1+YsFdyhkQ/CFGdek5QBI8T86nYKzh2Di3afvKQxUgmHjXfScn0pXAqtTyHHnw2MADXzaIBAIBGhZSfiGuoA36mp91UvWrdu3cVuzykwZkZcuuXbf6VU2OH4a4zoovKbLZYJ+FtGJXXaQDVlwvgyWWLIXhhBBAIiSRqBOkmiWLVMUMlLKkLxGAuHCG1IZ5BBJhdHDDWlcu2LlvDIl0AOCxYAyNWJ0PhrUq9jUUqrMAXkIDpmIEkD2pZuDxFC2jiuxbinLLkz/OpY20yqzd4juiYkbny0pHE+ZiRCCPHN1On8+9aA3xMZhPhImktB3g/I1GopySUXQoxSbfkxVzj7oUzawQ0HoZG0VY8X5nV7dqARc7VTAgRBjcnrNXd7hdpzLW0J3nKJ08xVXiOScI39jlM5pVmUz470oRlEJrJNE3Fc7EXktI7I63QHRgDK9RrI61o05rIvrbNu2wKM0jQgqQI6isHjeRLbuX7a8rGJkqwMbTIB+tOYbl27aZSmJMKGAGQCA24B10nxq1Ka7iaZ6Nh+erOR2YNbFtzbbTNqCBPd6a0VgX4fd/D30lWuXHzqdgTK/Eenw0VvFRfcxnLUj8qMPf4sAWu2yDkBIMCCZJmPQ9afwHON94i6FB8QABBE7AnSay+BuZsNe0jcae1JwjC3bUMTrP5ToTGh+VZqNJfoKLeUv3fY3F3mC8yP/GfR2QQY0UjXTapVviNwm6e0LC3sCSpY5AwHXc6TWPwvElIZZMs7sNDsYO8eVPtzGiC6O+DcGndiCEyyfDWoa2N03l9PuWtjiORwxWYLmJ3zxI8oitbYuB7WZrYt5hoZZj4z8q8/xjECdyVX59YrUX+MdnaVmIYqqwI0JeJAg7ga+1YdbNwrHn6mPSyeLsh8T4kqX7rIuZXIWDt3gNvCCPpSbvOeRLjG0AWAViO7lOoEeOrSZqi4nxKbTOAAHJWCIyyCJHmKrr+IvXLXZpbzq0EkSzd0iW9KWEri34Rek+692X+C5j7K+XyscyraMaklFmT8qv8AnrGB8NagRLgxtuJ1rH4excF0ZUdgHzHKpOhXut6a71f8z9o1lQbd1crZiWtuoAGkyw8SK7KSZKt6ZapiP+Ewh/8AtZvT4jVHzJzJ+NzW9ZTtHbKRDBREwdYBA061PzMuEs22S4hF+e8jKCCGiCwAJ18axXGHUYo6hAQMxAIBJWDI6azXPrRymv5+w9G1a9l/hOXhOzaN2gVVHUQpDHXrtrtW85Mv9i7WpXKQACNyyA6A9d2MetefcL40LdwowGjZpnWIEiPn71YYjmW5YuMcOrsrntFLoTBPTbprB865nmtb2OiLuKLPmfHdlicU8ZtXETHxKg3rdcBxU4Wx/hrXlOLv3cWCxWXuP3xopgqBIBOmwqXZx/E0VVtkKijKqwp0Gm53PvXpSeyRy6Uak5fqX/Odz/ilYdLRPv3qTy7xLtcMWM6u+5kj3qlu/irgBvjNehlUCBpGgJGnjUbBYXHWkNtEVVzEgHKx18Tmpv5UhacXnJ+5I4vjjas2nUkMUCljJiW3NVuI5nKiQCweF1aMpUAMRA6zTmM4fiLtsrlDSR2Y7o7n5uuuvjUP/wBP3ygQ21zLJ3AhTsdDrqKhrfYuDdfngnNxy6ICnKFbsjq2sZe9vvBH1ox/MN6yzBbzmGI0nU5iuoJ7oGWodiO0uC4QEVg8anVgCCcsk9KtrmNsozriLdl0dNIJW5Ld5WOUTrPtNXjtYK9l+djtjmjEd49s4HaBOpiXyGJ0HjHnTeO5yxVtii3mJDOssiEGGMdN4G1VbYZ2BFh86G4XZtATrmSZjUHw01oxHD3YyxEySSSJLE6mpL3JX/uRjAzjOhyzvbXoYoqNw7g031IyMzMIVj3SSdA//LO9FRJtGkd1ubvnThFjCYyytu0ptsilkOzS7AzHoKjXb9lQVXDWF8SE1HprVr/SfjLN67ZvWHtkW1CsrPDSHJ03BEHcGsld4sragRIHj186vukZwTUpPyz03A8n4draMcOGzKrHvKu4B0g127yVYLL/AA2QFonPmGoPiPLxpvh/9JnD1t217K9ccKqkKMxlQAdM+0ipj8/JINrh2JkEMD2ce0iay3NzJ4Xl+20uWYZL1y3sWUAAGTlBM+1Z/mrBg5xZkzEC28kEbkyBBM7R0r0vEc7X3YFOGNpJ/iOiakROo+tRrvPuMH9jhbPk2IJI9l0pS+J2yYQUY0eR8Q4RcNgIEbNmVoIlo6kwKk8svisLdZxaJAXJqsEqYka6belbDEc0XxeN8XsEl4qUzfxLhykzEGR9KRc/pAvkgvirYj/48OhkxH5hVSt1ROnHG782ReC8TvpeuMts2w9tLQHdPdSIESYFXvFeMYjEW3t3LbFXTK0LBKyDv6gVnsVzaXkNibrz/dsWkPpM7VWYrjxPwPfHTVlH0FPFvgey2L3juNxN22q3bl10VlhGVMq9JGVQdvE1SY7llX+Nh012iDPVqgtxC4di59XkfKKautcfcfVv3q8G0TatvyO3+TbLMWa9Bb0j71oeX8V+CVlTEnKYlT2bgR/dDhsvtWXGCPl8v3p5MEfH5ACj02+41JLZFvxPiVu5imvq6Q+Xu6gyqhZ0WNYn3q24Zznh0s27b4V3YTLggL8RadQCRrFZdMEfE/M06MCPCqwsSddjRYrmfCM6OuFKsjlpLiGXXuEa93WdNaLvOFsk5cPYA6a3WI+UCqAYUeFP2sGTspPtR6a8jT8Em9zAGIIt21K5gMtogQ2+jXPLwqFc4jcJkFvSFA/WpycIc/kj1IFPpwU9SB9TTSS5F3MLd5WLMWDkSSdvGpWG5acjLmzd4P8A1YY6KVG/SDW0XhCjck/SnreDVdQNfGlaHTM3heW7qoAUuMomJtmBJJjbaSfnTq8KP937CvQcHyxdZQzXMgOoAJYx84qSvLFj811mPXvKKn1EPBmDwODa24cASAcvkSCM3tJorengmEHWfW7+1FL1UP02ebYvjFloyYOzbjYg3Sw/1PB9wagXrgds3Z2wfJAJ8yNifanhh6cGHrTCJFsRhsQ6fBCHxUBT9KevcQvtvduH/Of3pSWaULFPFBbITI53Yn1JNc/DmrIWRUi1gGb4VY+gNPZCKY4Ka4OHVpbXLt4/kI9SB96l2uUrnVlX60ZIKMkMB5UoYPyraWuU1HxOT6AD71IXgFpd1J9T+1Tmh4mHXDCnreDnZSfQE1tRw5F+FFHoJ+9Oi2RsIFGYYmQtcFuH8hHrp96lW+XW6kD61pZPhXCTU5MrEo7fL4G7H20qQvB7Q6E+pNWDD1pEDSf3PoBScq3YUMLg0Gyj5V0jy+tRLvFbmaLeEuOP7ztkXfrAEfOnLdvFtu1mwOgtp2j+7PIBrnn1OnHuyqJCYVm2BPn0+e1Q8ZjrFn+tvWlI/KG7R/kkx86cucuB4N+5evHX47hVDP8AyrG361KwvBbNqOzs208DlE/6jrXJPr4rsgoqcNxvtP6jDXro6OwFm17s0kj0qUcJiX/tLOH8RaQ3X/6lyY9hVz2c7+29KyR4/SuWfW6ku2wzNYXli4l4Xnxd6867Z3ZQAendOgqVisJ2h/jWbdzzKo/10YfWropOkD9aQbJ9Pl+tQuq1edyk6MriOH2QQDhbYBPxar06Fs3yorTGxHr6wPeuVousfK/seRRYblC+35Y9SBU+1yO35rijyEk1qjpuf3pQVug+de1mzGihsckWh8TufSF/eptvlbDr+TN/+mJ/2q3TDnqflrSjg/M/ai2OkV6YG3b+FUH+UUsv5gVO/DeX0/eu28EPCkBXaetEk9KsmtKvnSBeB+FSflQBX9mxrv4MnyqxtWmbcBd+s/an7eAXq7H/ALf5+dLJDplQcCBvpQuGnYFvQVdrhUG2/nBP11rr2G6QaTmPEp7fDyemX6n6aU4vCU6lj9PtU1rdwflpvNG4ioyZVIr34Qk6MV9YNR34Y4OjKR6EH9RVub4ola556MJ90Oil/DP4H2IJ384pi5sZFweqn/xkVfNbHQ/OmzYHiD/PlWD6OHDYqKBLqnYgxvvv6GnA+uw2JgeFXD4Wen1qFiODqd1/f6Vm+jfDCiGWO+31+1IFw7+lPtw0dGdfRifnM01c4bcG1yfVRt7ATWT6SfAUAu/z/O1d7U9BPhv+9MNZujYIfZl+01FuYi6Pis6RurqevQMBUPQ1VwInFzO31oqtbHwZKXV9bZP1U1yo9OS4YjaY7RtNPh+1TLCyB6CiivoxMeIrt39qKKBDr7VWYi4Qr6n50UUAdwqgrJGvj1pw0UVkzRAaazHxrlFSMWNhUq0ftRRVITJLGq7FCiihgisxukRpXU2oorMseXauNRRVCOrXC1FFADzqMh08KZjaiimIS4qABNxp1gCu0UmAxiFGun8xXKKKQH//2Q=="/>
          <p:cNvSpPr>
            <a:spLocks noChangeAspect="1" noChangeArrowheads="1"/>
          </p:cNvSpPr>
          <p:nvPr/>
        </p:nvSpPr>
        <p:spPr bwMode="auto">
          <a:xfrm>
            <a:off x="117475" y="-608013"/>
            <a:ext cx="1905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OH! Here it is!</a:t>
            </a:r>
          </a:p>
        </p:txBody>
      </p:sp>
      <p:pic>
        <p:nvPicPr>
          <p:cNvPr id="9218" name="Picture 2" descr="Image result for world map north ko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524000"/>
            <a:ext cx="8397240" cy="56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2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Borders are interesting!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1400"/>
            <a:ext cx="8153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24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youtu.be</a:t>
            </a:r>
            <a:r>
              <a:rPr lang="en-US" dirty="0">
                <a:hlinkClick r:id="rId2"/>
              </a:rPr>
              <a:t>/kRh1zXFKC_o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730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1106269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www.youtube.com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watch?v</a:t>
            </a:r>
            <a:r>
              <a:rPr lang="en-US" dirty="0">
                <a:hlinkClick r:id="rId4"/>
              </a:rPr>
              <a:t>=kRh1zXFKC_o#action=share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1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migrations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865"/>
          <a:stretch/>
        </p:blipFill>
        <p:spPr>
          <a:xfrm>
            <a:off x="152400" y="1409617"/>
            <a:ext cx="3964219" cy="5448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3077" b="10770"/>
          <a:stretch/>
        </p:blipFill>
        <p:spPr>
          <a:xfrm>
            <a:off x="4116619" y="1417638"/>
            <a:ext cx="4555291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21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Religion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42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2016 Electoral Map</a:t>
            </a:r>
          </a:p>
        </p:txBody>
      </p:sp>
      <p:pic>
        <p:nvPicPr>
          <p:cNvPr id="1026" name="Picture 2" descr="Image result for 2016 elec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915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30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Election Map by County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152524"/>
            <a:ext cx="80962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16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Cartograms are Cool!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39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47" y="304800"/>
            <a:ext cx="834045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03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6"/>
          <p:cNvSpPr txBox="1"/>
          <p:nvPr/>
        </p:nvSpPr>
        <p:spPr>
          <a:xfrm>
            <a:off x="76200" y="1295400"/>
            <a:ext cx="9245138" cy="390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571500" indent="-571500" defTabSz="685800">
              <a:lnSpc>
                <a:spcPct val="115000"/>
              </a:lnSpc>
              <a:spcBef>
                <a:spcPts val="37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Agenda- 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Free from the school</a:t>
            </a:r>
          </a:p>
          <a:p>
            <a:pPr defTabSz="685800">
              <a:lnSpc>
                <a:spcPct val="115000"/>
              </a:lnSpc>
              <a:spcBef>
                <a:spcPts val="375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•One 3 Inch Binder- 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Only for this class</a:t>
            </a:r>
          </a:p>
          <a:p>
            <a:pPr marL="457200" indent="-457200" defTabSz="685800">
              <a:lnSpc>
                <a:spcPct val="115000"/>
              </a:lnSpc>
              <a:spcBef>
                <a:spcPts val="37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4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Avery Binder Tabs- </a:t>
            </a:r>
            <a:r>
              <a:rPr lang="en-US" sz="3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Tabs</a:t>
            </a:r>
          </a:p>
          <a:p>
            <a:pPr marL="457200" indent="-457200" defTabSz="685800">
              <a:lnSpc>
                <a:spcPct val="115000"/>
              </a:lnSpc>
              <a:spcBef>
                <a:spcPts val="37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4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Colored Notecards- 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many as you can buy</a:t>
            </a:r>
          </a:p>
          <a:p>
            <a:pPr marL="457200" indent="-457200" defTabSz="685800">
              <a:lnSpc>
                <a:spcPct val="115000"/>
              </a:lnSpc>
              <a:spcBef>
                <a:spcPts val="37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4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Chromebook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Bring this everyday </a:t>
            </a:r>
          </a:p>
          <a:p>
            <a:pPr marL="457200" indent="-457200" defTabSz="685800">
              <a:lnSpc>
                <a:spcPct val="115000"/>
              </a:lnSpc>
              <a:spcBef>
                <a:spcPts val="37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defTabSz="685800">
              <a:lnSpc>
                <a:spcPct val="115000"/>
              </a:lnSpc>
              <a:spcBef>
                <a:spcPts val="37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4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685800">
              <a:lnSpc>
                <a:spcPct val="115000"/>
              </a:lnSpc>
              <a:spcBef>
                <a:spcPts val="375"/>
              </a:spcBef>
              <a:buClr>
                <a:srgbClr val="000000"/>
              </a:buClr>
            </a:pPr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4018" y="228600"/>
            <a:ext cx="1707356" cy="130016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6"/>
          <p:cNvSpPr txBox="1"/>
          <p:nvPr/>
        </p:nvSpPr>
        <p:spPr>
          <a:xfrm>
            <a:off x="344643" y="228600"/>
            <a:ext cx="6519375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r>
              <a:rPr lang="en-US" sz="4400" u="sng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Supplies for the Course</a:t>
            </a:r>
            <a:endParaRPr sz="4400" u="sng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000" dirty="0"/>
              <a:t>Most Important Class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Course Websites</a:t>
            </a:r>
            <a:r>
              <a:rPr lang="en-US" dirty="0"/>
              <a:t>: </a:t>
            </a:r>
            <a:r>
              <a:rPr lang="en-US" sz="3000" dirty="0"/>
              <a:t>Chino High Website/Google Classroom</a:t>
            </a:r>
            <a:endParaRPr lang="en-US" sz="3000" u="sng" dirty="0"/>
          </a:p>
          <a:p>
            <a:r>
              <a:rPr lang="en-US" b="1" u="sng" dirty="0"/>
              <a:t>WHAT WE ARE GOING OVER TODAY</a:t>
            </a:r>
            <a:r>
              <a:rPr lang="en-US" u="sng" dirty="0"/>
              <a:t>…first day stuff </a:t>
            </a:r>
            <a:r>
              <a:rPr lang="en-US" u="sng" dirty="0">
                <a:sym typeface="Wingdings"/>
              </a:rPr>
              <a:t></a:t>
            </a:r>
            <a:endParaRPr lang="en-US" u="sng" dirty="0"/>
          </a:p>
          <a:p>
            <a:r>
              <a:rPr lang="en-US" dirty="0"/>
              <a:t>What is an Advanced Placement Class</a:t>
            </a:r>
          </a:p>
          <a:p>
            <a:r>
              <a:rPr lang="en-US" dirty="0"/>
              <a:t>Importance of the Class Syllabus, Unit Outlines, Big Ideas</a:t>
            </a:r>
          </a:p>
          <a:p>
            <a:r>
              <a:rPr lang="en-US" dirty="0"/>
              <a:t>Format for the class</a:t>
            </a:r>
          </a:p>
          <a:p>
            <a:r>
              <a:rPr lang="en-US" dirty="0"/>
              <a:t>Materials Needed</a:t>
            </a:r>
          </a:p>
          <a:p>
            <a:r>
              <a:rPr lang="en-US" dirty="0"/>
              <a:t>Current Events</a:t>
            </a:r>
          </a:p>
          <a:p>
            <a:r>
              <a:rPr lang="en-US" dirty="0"/>
              <a:t>Lectures/discussions</a:t>
            </a:r>
          </a:p>
          <a:p>
            <a:r>
              <a:rPr lang="en-US" dirty="0"/>
              <a:t>Textbook Situation</a:t>
            </a:r>
          </a:p>
          <a:p>
            <a:r>
              <a:rPr lang="en-US" dirty="0"/>
              <a:t>Expectations</a:t>
            </a:r>
          </a:p>
          <a:p>
            <a:r>
              <a:rPr lang="en-US" dirty="0"/>
              <a:t>Remind 101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4309045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00400"/>
            <a:ext cx="5218771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Google Shape;413;p47"/>
          <p:cNvSpPr txBox="1"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  <a:prstGeom prst="rect">
            <a:avLst/>
          </a:prstGeom>
        </p:spPr>
        <p:txBody>
          <a:bodyPr spcFirstLastPara="1" lIns="68569" tIns="34275" rIns="68569" bIns="34275" anchor="b" anchorCtr="0">
            <a:normAutofit/>
          </a:bodyPr>
          <a:lstStyle/>
          <a:p>
            <a:pPr>
              <a:buSzPts val="1100"/>
            </a:pPr>
            <a:r>
              <a:rPr lang="en-US" sz="2200" b="1" dirty="0"/>
              <a:t>Your Responsibility Once Direct Instruction is complete:</a:t>
            </a:r>
          </a:p>
          <a:p>
            <a:pPr>
              <a:buSzPts val="3000"/>
            </a:pPr>
            <a:r>
              <a:rPr lang="en-US" sz="2200" dirty="0"/>
              <a:t>Complete Assignment/Project/Reading/</a:t>
            </a:r>
            <a:r>
              <a:rPr lang="en-US" sz="2200" dirty="0" err="1"/>
              <a:t>etc</a:t>
            </a:r>
            <a:r>
              <a:rPr lang="en-US" sz="2200" dirty="0"/>
              <a:t>…if one assigned due by the end of class/day </a:t>
            </a:r>
            <a:r>
              <a:rPr lang="en-US" sz="2200" b="1" dirty="0"/>
              <a:t>OR </a:t>
            </a:r>
            <a:r>
              <a:rPr lang="en-US" sz="2200" dirty="0"/>
              <a:t>if no assignment given due that evening, work on the following:</a:t>
            </a:r>
            <a:endParaRPr lang="en-US" sz="2200" b="1" dirty="0"/>
          </a:p>
        </p:txBody>
      </p:sp>
      <p:sp>
        <p:nvSpPr>
          <p:cNvPr id="4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Google Shape;414;p47"/>
          <p:cNvSpPr txBox="1">
            <a:spLocks noGrp="1"/>
          </p:cNvSpPr>
          <p:nvPr>
            <p:ph type="body" idx="1"/>
          </p:nvPr>
        </p:nvSpPr>
        <p:spPr>
          <a:xfrm>
            <a:off x="429369" y="2071316"/>
            <a:ext cx="5035164" cy="4119172"/>
          </a:xfrm>
          <a:prstGeom prst="rect">
            <a:avLst/>
          </a:prstGeom>
        </p:spPr>
        <p:txBody>
          <a:bodyPr spcFirstLastPara="1" lIns="68569" tIns="34275" rIns="68569" bIns="34275" anchor="t" anchorCtr="0">
            <a:normAutofit fontScale="55000" lnSpcReduction="20000"/>
          </a:bodyPr>
          <a:lstStyle/>
          <a:p>
            <a:pPr marL="171450" indent="-171450">
              <a:spcBef>
                <a:spcPts val="0"/>
              </a:spcBef>
              <a:buSzPts val="2800"/>
            </a:pPr>
            <a:r>
              <a:rPr lang="en-US" sz="3800" dirty="0"/>
              <a:t>You should </a:t>
            </a:r>
            <a:r>
              <a:rPr lang="en-US" sz="3800" i="1" dirty="0"/>
              <a:t>anticipate</a:t>
            </a:r>
            <a:r>
              <a:rPr lang="en-US" sz="3800" dirty="0"/>
              <a:t> spending </a:t>
            </a:r>
            <a:r>
              <a:rPr lang="en-US" sz="3800" b="1" i="1" dirty="0"/>
              <a:t>at least </a:t>
            </a:r>
            <a:r>
              <a:rPr lang="en-US" sz="3800" b="1" u="sng" dirty="0"/>
              <a:t>one hour </a:t>
            </a:r>
            <a:r>
              <a:rPr lang="en-US" sz="3800" dirty="0"/>
              <a:t>every night for this course on:</a:t>
            </a:r>
          </a:p>
          <a:p>
            <a:pPr marL="514350" lvl="1" indent="-171450">
              <a:buSzPts val="2400"/>
            </a:pPr>
            <a:r>
              <a:rPr lang="en-US" sz="3800" dirty="0"/>
              <a:t>Homework assignments;</a:t>
            </a:r>
          </a:p>
          <a:p>
            <a:pPr marL="514350" lvl="1" indent="-171450">
              <a:buSzPts val="2400"/>
            </a:pPr>
            <a:r>
              <a:rPr lang="en-US" sz="3800" dirty="0"/>
              <a:t>Completing in-class assignments;</a:t>
            </a:r>
          </a:p>
          <a:p>
            <a:pPr marL="514350" lvl="1" indent="-171450">
              <a:buSzPts val="2400"/>
            </a:pPr>
            <a:r>
              <a:rPr lang="en-US" sz="3800" dirty="0"/>
              <a:t>Reading and outlining chapters from the textbook;</a:t>
            </a:r>
          </a:p>
          <a:p>
            <a:pPr marL="514350" lvl="1" indent="-171450">
              <a:buSzPts val="2400"/>
            </a:pPr>
            <a:r>
              <a:rPr lang="en-US" sz="3800" dirty="0"/>
              <a:t>Studying for quizzes, chapter tests or unit exams;</a:t>
            </a:r>
          </a:p>
          <a:p>
            <a:pPr marL="514350" lvl="1" indent="-171450">
              <a:buSzPts val="2400"/>
            </a:pPr>
            <a:r>
              <a:rPr lang="en-US" sz="3800" dirty="0"/>
              <a:t>Memorizing vocabulary;</a:t>
            </a:r>
          </a:p>
          <a:p>
            <a:pPr marL="514350" lvl="1" indent="-171450">
              <a:buSzPts val="2400"/>
            </a:pPr>
            <a:r>
              <a:rPr lang="en-US" sz="3800" dirty="0"/>
              <a:t>Using Internet-based geography games to self-test your knowledge of geography;</a:t>
            </a:r>
          </a:p>
          <a:p>
            <a:pPr marL="514350" lvl="1" indent="-171450">
              <a:buSzPts val="2400"/>
            </a:pPr>
            <a:r>
              <a:rPr lang="en-US" sz="3800" dirty="0"/>
              <a:t>Reviewing AP Exam strategies either from AP Central or tips learned in class;</a:t>
            </a:r>
          </a:p>
          <a:p>
            <a:pPr marL="514350" lvl="1" indent="-171450">
              <a:buSzPts val="2400"/>
            </a:pPr>
            <a:r>
              <a:rPr lang="en-US" sz="3800" dirty="0"/>
              <a:t>Practicing FRQs</a:t>
            </a:r>
          </a:p>
          <a:p>
            <a:pPr marL="514350" lvl="1" indent="-171450">
              <a:buSzPts val="2400"/>
            </a:pPr>
            <a:r>
              <a:rPr lang="en-US" sz="3800" dirty="0"/>
              <a:t>Working out of your review book.</a:t>
            </a:r>
          </a:p>
          <a:p>
            <a:pPr marL="514350" lvl="1" indent="-57150">
              <a:buSzPts val="2400"/>
              <a:buNone/>
            </a:pPr>
            <a:endParaRPr lang="en-US" sz="1600" dirty="0"/>
          </a:p>
        </p:txBody>
      </p:sp>
      <p:pic>
        <p:nvPicPr>
          <p:cNvPr id="3" name="Picture 2" descr="Mixed raced student studying">
            <a:extLst>
              <a:ext uri="{FF2B5EF4-FFF2-40B4-BE49-F238E27FC236}">
                <a16:creationId xmlns:a16="http://schemas.microsoft.com/office/drawing/2014/main" id="{11732AF2-ADB3-F2BE-69B7-14B73A3E62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8" r="17920" b="2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8"/>
          <p:cNvSpPr txBox="1">
            <a:spLocks noGrp="1"/>
          </p:cNvSpPr>
          <p:nvPr>
            <p:ph type="title"/>
          </p:nvPr>
        </p:nvSpPr>
        <p:spPr>
          <a:xfrm>
            <a:off x="1066800" y="-40073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How important is the exam?</a:t>
            </a:r>
            <a:endParaRPr dirty="0"/>
          </a:p>
        </p:txBody>
      </p:sp>
      <p:sp>
        <p:nvSpPr>
          <p:cNvPr id="437" name="Google Shape;437;p48"/>
          <p:cNvSpPr txBox="1">
            <a:spLocks noGrp="1"/>
          </p:cNvSpPr>
          <p:nvPr>
            <p:ph type="body" idx="1"/>
          </p:nvPr>
        </p:nvSpPr>
        <p:spPr>
          <a:xfrm>
            <a:off x="201385" y="954202"/>
            <a:ext cx="4049325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SzPts val="3600"/>
              <a:buNone/>
            </a:pPr>
            <a:r>
              <a:rPr lang="en-US" sz="2700" b="1" dirty="0"/>
              <a:t>AP Exam Scores</a:t>
            </a:r>
            <a:endParaRPr dirty="0"/>
          </a:p>
          <a:p>
            <a:pPr marL="171450" indent="-171450">
              <a:buClr>
                <a:srgbClr val="FF0000"/>
              </a:buClr>
              <a:buSzPts val="2800"/>
            </a:pPr>
            <a:r>
              <a:rPr lang="en-US" b="1" dirty="0">
                <a:solidFill>
                  <a:srgbClr val="FF0000"/>
                </a:solidFill>
              </a:rPr>
              <a:t>May 2025</a:t>
            </a:r>
            <a:endParaRPr dirty="0"/>
          </a:p>
          <a:p>
            <a:pPr marL="171450" indent="-171450">
              <a:buSzPts val="2800"/>
            </a:pPr>
            <a:r>
              <a:rPr lang="en-US" dirty="0"/>
              <a:t>50% Multiple Choice Questions</a:t>
            </a:r>
            <a:endParaRPr dirty="0"/>
          </a:p>
          <a:p>
            <a:pPr marL="171450" indent="-171450">
              <a:buSzPts val="2800"/>
            </a:pPr>
            <a:r>
              <a:rPr lang="en-US" dirty="0"/>
              <a:t>50% Written (FRQs)</a:t>
            </a:r>
            <a:endParaRPr dirty="0"/>
          </a:p>
          <a:p>
            <a:pPr marL="171450" indent="-171450">
              <a:buSzPts val="2000"/>
            </a:pPr>
            <a:r>
              <a:rPr lang="en-US" sz="1500" dirty="0"/>
              <a:t>There are no makeup exams for this test.  This is test day – if you do not show up on time or at all, you just wasted a entire year in here!</a:t>
            </a:r>
            <a:endParaRPr dirty="0"/>
          </a:p>
          <a:p>
            <a:pPr marL="0" indent="0">
              <a:buSzPts val="2800"/>
              <a:buNone/>
            </a:pPr>
            <a:endParaRPr b="1" dirty="0"/>
          </a:p>
          <a:p>
            <a:pPr marL="171450" indent="-38100">
              <a:buSzPts val="2800"/>
              <a:buNone/>
            </a:pPr>
            <a:endParaRPr dirty="0"/>
          </a:p>
        </p:txBody>
      </p:sp>
      <p:sp>
        <p:nvSpPr>
          <p:cNvPr id="438" name="Google Shape;438;p48"/>
          <p:cNvSpPr txBox="1">
            <a:spLocks noGrp="1"/>
          </p:cNvSpPr>
          <p:nvPr>
            <p:ph type="body" idx="2"/>
          </p:nvPr>
        </p:nvSpPr>
        <p:spPr>
          <a:xfrm>
            <a:off x="4114801" y="954202"/>
            <a:ext cx="4829794" cy="544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2000" b="1" dirty="0"/>
              <a:t>AP SCORE QUALIFICATION</a:t>
            </a:r>
            <a:endParaRPr sz="2000" dirty="0"/>
          </a:p>
          <a:p>
            <a:pPr marL="0" indent="0">
              <a:buClr>
                <a:srgbClr val="BF9000"/>
              </a:buClr>
              <a:buSzPts val="2000"/>
              <a:buNone/>
            </a:pPr>
            <a:r>
              <a:rPr lang="en-US" sz="2000" b="1" dirty="0">
                <a:solidFill>
                  <a:srgbClr val="BF9000"/>
                </a:solidFill>
              </a:rPr>
              <a:t>5 Extremely well qualified</a:t>
            </a:r>
            <a:endParaRPr sz="2000" dirty="0"/>
          </a:p>
          <a:p>
            <a:pPr marL="0" indent="0">
              <a:buClr>
                <a:srgbClr val="BF9000"/>
              </a:buClr>
              <a:buNone/>
            </a:pPr>
            <a:r>
              <a:rPr lang="en-US" sz="2000" b="1" dirty="0">
                <a:solidFill>
                  <a:srgbClr val="BF9000"/>
                </a:solidFill>
              </a:rPr>
              <a:t>4 Well qualified</a:t>
            </a:r>
            <a:endParaRPr sz="2000" dirty="0"/>
          </a:p>
          <a:p>
            <a:pPr marL="0" indent="0">
              <a:buClr>
                <a:srgbClr val="BF9000"/>
              </a:buClr>
              <a:buNone/>
            </a:pPr>
            <a:r>
              <a:rPr lang="en-US" sz="2000" b="1" dirty="0">
                <a:solidFill>
                  <a:srgbClr val="BF9000"/>
                </a:solidFill>
              </a:rPr>
              <a:t>3 Qualified</a:t>
            </a:r>
            <a:endParaRPr sz="2000" b="1" dirty="0">
              <a:solidFill>
                <a:srgbClr val="BF9000"/>
              </a:solidFill>
            </a:endParaRPr>
          </a:p>
          <a:p>
            <a:pPr marL="0" indent="0">
              <a:buClr>
                <a:srgbClr val="BF9000"/>
              </a:buClr>
              <a:buNone/>
            </a:pPr>
            <a:r>
              <a:rPr lang="en-US" sz="2000" b="1" dirty="0">
                <a:solidFill>
                  <a:srgbClr val="BF9000"/>
                </a:solidFill>
              </a:rPr>
              <a:t>ABOVE IS “PASSING” - You earn college credit for taking the exam</a:t>
            </a:r>
            <a:endParaRPr sz="2000" b="1" dirty="0">
              <a:solidFill>
                <a:srgbClr val="BF9000"/>
              </a:solidFill>
            </a:endParaRPr>
          </a:p>
          <a:p>
            <a:pPr marL="0" indent="0">
              <a:buClr>
                <a:srgbClr val="FF0000"/>
              </a:buClr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</a:rPr>
              <a:t>2 Possibly qualified</a:t>
            </a:r>
            <a:endParaRPr sz="2000" dirty="0"/>
          </a:p>
          <a:p>
            <a:pPr marL="0" indent="0">
              <a:buClr>
                <a:srgbClr val="FF0000"/>
              </a:buClr>
              <a:buNone/>
            </a:pPr>
            <a:r>
              <a:rPr lang="en-US" sz="2000" b="1" dirty="0">
                <a:solidFill>
                  <a:srgbClr val="FF0000"/>
                </a:solidFill>
              </a:rPr>
              <a:t>1 No recommendation</a:t>
            </a:r>
            <a:endParaRPr sz="2000" dirty="0"/>
          </a:p>
          <a:p>
            <a:pPr marL="0" indent="0">
              <a:buSzPts val="1600"/>
              <a:buNone/>
            </a:pPr>
            <a:endParaRPr sz="2000" b="1" dirty="0"/>
          </a:p>
          <a:p>
            <a:pPr marL="0" indent="0">
              <a:buSzPts val="2000"/>
              <a:buNone/>
            </a:pPr>
            <a:r>
              <a:rPr lang="en-US" sz="2000" b="1" u="sng" dirty="0"/>
              <a:t>AP Exam Score</a:t>
            </a:r>
            <a:r>
              <a:rPr lang="en-US" sz="2000" b="1" dirty="0"/>
              <a:t>	</a:t>
            </a:r>
            <a:r>
              <a:rPr lang="en-US" sz="2000" b="1" u="sng" dirty="0"/>
              <a:t>Equivalent College Course    </a:t>
            </a:r>
            <a:endParaRPr sz="2000" dirty="0"/>
          </a:p>
          <a:p>
            <a:pPr marL="0" indent="0">
              <a:buSzPts val="1600"/>
              <a:buNone/>
            </a:pPr>
            <a:r>
              <a:rPr lang="en-US" sz="2000" b="1" dirty="0"/>
              <a:t>                                          </a:t>
            </a:r>
            <a:r>
              <a:rPr lang="en-US" sz="2000" b="1" u="sng" dirty="0"/>
              <a:t>Grade</a:t>
            </a:r>
            <a:endParaRPr sz="2000" dirty="0"/>
          </a:p>
          <a:p>
            <a:pPr marL="0" indent="0">
              <a:buSzPts val="1600"/>
              <a:buNone/>
            </a:pPr>
            <a:r>
              <a:rPr lang="en-US" sz="2000" b="1" dirty="0"/>
              <a:t>FIVE (5)			A</a:t>
            </a:r>
            <a:endParaRPr sz="2000" dirty="0"/>
          </a:p>
          <a:p>
            <a:pPr marL="0" indent="0">
              <a:buSzPts val="1600"/>
              <a:buNone/>
            </a:pPr>
            <a:r>
              <a:rPr lang="en-US" sz="2000" b="1" dirty="0"/>
              <a:t>FOUR (4)		A-, B+, B</a:t>
            </a:r>
            <a:endParaRPr sz="2000" dirty="0"/>
          </a:p>
          <a:p>
            <a:pPr marL="0" indent="0">
              <a:buSzPts val="1600"/>
              <a:buNone/>
            </a:pPr>
            <a:r>
              <a:rPr lang="en-US" sz="2000" b="1" dirty="0"/>
              <a:t>THREE (3)		B-, C+, C </a:t>
            </a:r>
            <a:endParaRPr sz="2000" dirty="0"/>
          </a:p>
          <a:p>
            <a:pPr marL="171450" indent="-95250">
              <a:buSzPts val="1600"/>
              <a:buNone/>
            </a:pPr>
            <a:endParaRPr sz="1200" dirty="0"/>
          </a:p>
        </p:txBody>
      </p:sp>
      <p:pic>
        <p:nvPicPr>
          <p:cNvPr id="439" name="Google Shape;439;p48" descr="http://t1.gstatic.com/images?q=tbn:ANd9GcRCnUiO1e3qJQqisq7cUQRSheLYXFAsMFxRqVaGFUfwivlsq4n-a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395" y="4724400"/>
            <a:ext cx="2107406" cy="1221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/>
              <a:t>Restroom Passes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1900"/>
              <a:t>You must use SMARTPASS when leaving the room for any issue.</a:t>
            </a:r>
          </a:p>
          <a:p>
            <a:r>
              <a:rPr lang="en-US" sz="1900"/>
              <a:t>I will not limit your restroom passes, unless you abuse the privilege. The restroom is across the hall from my classroom. You should not leave for more than 5 minutes.</a:t>
            </a:r>
          </a:p>
        </p:txBody>
      </p:sp>
      <p:pic>
        <p:nvPicPr>
          <p:cNvPr id="5" name="Picture 4" descr="Toilet paper roll">
            <a:extLst>
              <a:ext uri="{FF2B5EF4-FFF2-40B4-BE49-F238E27FC236}">
                <a16:creationId xmlns:a16="http://schemas.microsoft.com/office/drawing/2014/main" id="{7D565B69-612C-4C66-2C82-5286CA5FF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r="3437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9791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6E65-5330-0FD7-2BFA-2CD31F30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54" y="153404"/>
            <a:ext cx="5605629" cy="1376852"/>
          </a:xfrm>
        </p:spPr>
        <p:txBody>
          <a:bodyPr>
            <a:normAutofit/>
          </a:bodyPr>
          <a:lstStyle/>
          <a:p>
            <a:r>
              <a:rPr lang="en-US" sz="3850" u="sng" dirty="0"/>
              <a:t>Getting to Know You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BEF6-9DFC-E103-4B9A-D2C2CAF0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Autofit/>
          </a:bodyPr>
          <a:lstStyle/>
          <a:p>
            <a:r>
              <a:rPr lang="en-US" sz="2800" dirty="0"/>
              <a:t>You will be creating a cover page for your </a:t>
            </a:r>
            <a:r>
              <a:rPr lang="en-US" sz="2800" dirty="0" err="1"/>
              <a:t>APHuG</a:t>
            </a:r>
            <a:r>
              <a:rPr lang="en-US" sz="2800" dirty="0"/>
              <a:t> binder.</a:t>
            </a:r>
          </a:p>
          <a:p>
            <a:r>
              <a:rPr lang="en-US" sz="2800" dirty="0"/>
              <a:t>On the paper provided, give me a visual representation of YOU. </a:t>
            </a:r>
          </a:p>
          <a:p>
            <a:r>
              <a:rPr lang="en-US" sz="2800" dirty="0"/>
              <a:t>This is how myself and your fellow students will get to know you. This will be DUE FRIDAY!</a:t>
            </a:r>
          </a:p>
          <a:p>
            <a:pPr marL="0" indent="0">
              <a:buNone/>
            </a:pPr>
            <a:r>
              <a:rPr lang="en-US" sz="2800" b="1" i="1" dirty="0"/>
              <a:t>Rubric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Neatness- 10 Pts</a:t>
            </a:r>
          </a:p>
          <a:p>
            <a:pPr marL="0" indent="0">
              <a:buNone/>
            </a:pPr>
            <a:r>
              <a:rPr lang="en-US" sz="2800" dirty="0"/>
              <a:t>Colored- 10 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07FC12AC-681B-03A6-40FA-B029F12DD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680"/>
            <a:ext cx="9144000" cy="640080"/>
          </a:xfrm>
        </p:spPr>
        <p:txBody>
          <a:bodyPr/>
          <a:lstStyle/>
          <a:p>
            <a:r>
              <a:rPr lang="en-US" dirty="0"/>
              <a:t>What is an Advanced Placement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3237"/>
            <a:ext cx="9144000" cy="4449763"/>
          </a:xfrm>
        </p:spPr>
        <p:txBody>
          <a:bodyPr/>
          <a:lstStyle/>
          <a:p>
            <a:r>
              <a:rPr lang="en-US" dirty="0"/>
              <a:t>An opportunity to earn college credit while in high school</a:t>
            </a:r>
          </a:p>
          <a:p>
            <a:pPr lvl="1"/>
            <a:r>
              <a:rPr lang="en-US" dirty="0"/>
              <a:t>Basic breakdown: </a:t>
            </a:r>
          </a:p>
          <a:p>
            <a:pPr lvl="2"/>
            <a:r>
              <a:rPr lang="en-US" dirty="0"/>
              <a:t>This is a college-level class</a:t>
            </a:r>
          </a:p>
          <a:p>
            <a:pPr lvl="2"/>
            <a:r>
              <a:rPr lang="en-US" dirty="0"/>
              <a:t>At the end of the year (May), you will be taking the AP Human Geography Exam</a:t>
            </a:r>
            <a:r>
              <a:rPr lang="en-US" dirty="0">
                <a:solidFill>
                  <a:srgbClr val="FF0000"/>
                </a:solidFill>
              </a:rPr>
              <a:t>.  If you pass this exam</a:t>
            </a:r>
            <a:r>
              <a:rPr lang="en-US" dirty="0"/>
              <a:t>, you </a:t>
            </a:r>
            <a:r>
              <a:rPr lang="en-US" dirty="0">
                <a:solidFill>
                  <a:srgbClr val="FF0000"/>
                </a:solidFill>
              </a:rPr>
              <a:t>will earn college credit</a:t>
            </a:r>
            <a:r>
              <a:rPr lang="en-US" dirty="0"/>
              <a:t> (meaning you don’t have to take this class in college) – oh yeah – and your parents don’t have to pay for it!</a:t>
            </a:r>
          </a:p>
          <a:p>
            <a:pPr lvl="2"/>
            <a:r>
              <a:rPr lang="en-US" dirty="0"/>
              <a:t>The test is graded on a 5 points scale</a:t>
            </a:r>
          </a:p>
          <a:p>
            <a:pPr lvl="3"/>
            <a:r>
              <a:rPr lang="en-US" dirty="0"/>
              <a:t> 3, 4 or 5 is considered passing</a:t>
            </a:r>
          </a:p>
          <a:p>
            <a:pPr lvl="2"/>
            <a:r>
              <a:rPr lang="en-US" dirty="0"/>
              <a:t>Due to the course being so advanced, it also adds point to your GPA     A = 4 points  Straight As = 4.0 GPA  AP classes 6.0 GPA</a:t>
            </a:r>
          </a:p>
          <a:p>
            <a:pPr lvl="2"/>
            <a:r>
              <a:rPr lang="en-US" sz="2000" dirty="0"/>
              <a:t>Average GPA acceptance at most Universities last year was between a 3.8 and 4.5 GPA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highlight>
                  <a:srgbClr val="C0C0C0"/>
                </a:highlight>
              </a:rPr>
              <a:t>Starting with the Syllabus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4525963"/>
          </a:xfrm>
        </p:spPr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Course website(s)</a:t>
            </a:r>
          </a:p>
          <a:p>
            <a:r>
              <a:rPr lang="en-US" b="1" dirty="0">
                <a:highlight>
                  <a:srgbClr val="C0C0C0"/>
                </a:highlight>
              </a:rPr>
              <a:t>REMIND</a:t>
            </a:r>
          </a:p>
          <a:p>
            <a:r>
              <a:rPr lang="en-US" b="1" dirty="0">
                <a:highlight>
                  <a:srgbClr val="C0C0C0"/>
                </a:highlight>
              </a:rPr>
              <a:t>Textbooks</a:t>
            </a:r>
          </a:p>
          <a:p>
            <a:r>
              <a:rPr lang="en-US" b="1" dirty="0">
                <a:highlight>
                  <a:srgbClr val="C0C0C0"/>
                </a:highlight>
              </a:rPr>
              <a:t>Materials</a:t>
            </a:r>
          </a:p>
          <a:p>
            <a:r>
              <a:rPr lang="en-US" b="1" dirty="0">
                <a:highlight>
                  <a:srgbClr val="C0C0C0"/>
                </a:highlight>
              </a:rPr>
              <a:t>Expectations</a:t>
            </a:r>
          </a:p>
          <a:p>
            <a:r>
              <a:rPr lang="en-US" b="1" dirty="0">
                <a:highlight>
                  <a:srgbClr val="C0C0C0"/>
                </a:highlight>
              </a:rPr>
              <a:t>Assessments</a:t>
            </a:r>
          </a:p>
          <a:p>
            <a:r>
              <a:rPr lang="en-US" b="1" dirty="0">
                <a:highlight>
                  <a:srgbClr val="C0C0C0"/>
                </a:highlight>
              </a:rPr>
              <a:t>Homework/late work/course workload BRIEF overview</a:t>
            </a:r>
          </a:p>
          <a:p>
            <a:r>
              <a:rPr lang="en-US" b="1" dirty="0">
                <a:highlight>
                  <a:srgbClr val="C0C0C0"/>
                </a:highlight>
              </a:rPr>
              <a:t>Only sign and return the last page of the Syllabus</a:t>
            </a:r>
          </a:p>
        </p:txBody>
      </p:sp>
    </p:spTree>
    <p:extLst>
      <p:ext uri="{BB962C8B-B14F-4D97-AF65-F5344CB8AC3E}">
        <p14:creationId xmlns:p14="http://schemas.microsoft.com/office/powerpoint/2010/main" val="276970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252728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AP Human Geography?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199" cy="57150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dirty="0"/>
              <a:t>“Why something is happening, where it is happening, and how people are contributing to it happening.”</a:t>
            </a:r>
          </a:p>
          <a:p>
            <a:pPr lvl="1">
              <a:buFontTx/>
              <a:buChar char="-"/>
            </a:pPr>
            <a:r>
              <a:rPr lang="en-US" dirty="0"/>
              <a:t>We call it “The Why of Where”</a:t>
            </a:r>
          </a:p>
          <a:p>
            <a:pPr>
              <a:buFontTx/>
              <a:buChar char="-"/>
            </a:pPr>
            <a:r>
              <a:rPr lang="en-US" dirty="0"/>
              <a:t>You will learn everything about everything! </a:t>
            </a:r>
          </a:p>
          <a:p>
            <a:pPr>
              <a:buFontTx/>
              <a:buChar char="-"/>
            </a:pPr>
            <a:r>
              <a:rPr lang="en-US" dirty="0"/>
              <a:t>Topics we cover in this class</a:t>
            </a:r>
          </a:p>
          <a:p>
            <a:pPr lvl="1">
              <a:buFontTx/>
              <a:buChar char="-"/>
            </a:pPr>
            <a:r>
              <a:rPr lang="en-US" dirty="0"/>
              <a:t>The hardest thing as a Freshmen taking this course is not going to be the content, but the fact that you </a:t>
            </a:r>
            <a:r>
              <a:rPr lang="en-US" dirty="0">
                <a:highlight>
                  <a:srgbClr val="FFFF00"/>
                </a:highlight>
              </a:rPr>
              <a:t>MUST manage your time MUCH better</a:t>
            </a:r>
          </a:p>
          <a:p>
            <a:pPr lvl="1">
              <a:buFontTx/>
              <a:buChar char="-"/>
            </a:pPr>
            <a:r>
              <a:rPr lang="en-US" dirty="0"/>
              <a:t>You must also learn the art of taking notes </a:t>
            </a:r>
            <a:r>
              <a:rPr lang="en-US" dirty="0">
                <a:sym typeface="Wingdings"/>
              </a:rPr>
              <a:t>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pic>
        <p:nvPicPr>
          <p:cNvPr id="5122" name="Picture 2" descr="http://t1.gstatic.com/images?q=tbn:ANd9GcRCnUiO1e3qJQqisq7cUQRSheLYXFAsMFxRqVaGFUfwivlsq4n-a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304801"/>
            <a:ext cx="28098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1215" y="1891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 in This Course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432878"/>
            <a:ext cx="7848600" cy="45713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1000" y="3916362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004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8140" y="3264932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40040" y="2226985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1000" y="4438094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4.5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16240" y="4971494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16240" y="5432424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78140" y="1432878"/>
            <a:ext cx="101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Approx.</a:t>
            </a:r>
            <a:endParaRPr lang="en-US" dirty="0"/>
          </a:p>
          <a:p>
            <a:r>
              <a:rPr lang="en-US" dirty="0"/>
              <a:t>Weeks</a:t>
            </a:r>
          </a:p>
        </p:txBody>
      </p:sp>
    </p:spTree>
    <p:extLst>
      <p:ext uri="{BB962C8B-B14F-4D97-AF65-F5344CB8AC3E}">
        <p14:creationId xmlns:p14="http://schemas.microsoft.com/office/powerpoint/2010/main" val="83668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" b="19871"/>
          <a:stretch/>
        </p:blipFill>
        <p:spPr>
          <a:xfrm>
            <a:off x="0" y="15240"/>
            <a:ext cx="4815840" cy="6553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" r="31893"/>
          <a:stretch/>
        </p:blipFill>
        <p:spPr>
          <a:xfrm>
            <a:off x="4815840" y="15240"/>
            <a:ext cx="432816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1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60057</TotalTime>
  <Words>1027</Words>
  <Application>Microsoft Office PowerPoint</Application>
  <PresentationFormat>On-screen Show (4:3)</PresentationFormat>
  <Paragraphs>140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JasmineUPC</vt:lpstr>
      <vt:lpstr>Wingdings</vt:lpstr>
      <vt:lpstr>Office Theme</vt:lpstr>
      <vt:lpstr>1_Office Theme</vt:lpstr>
      <vt:lpstr>AP Human Geography   Mr. Lentz       </vt:lpstr>
      <vt:lpstr>Welcome to Advanced Placement Human Geography Advanced Academic Program </vt:lpstr>
      <vt:lpstr>Welcome to College at Chino High School</vt:lpstr>
      <vt:lpstr>Most Important Class Information</vt:lpstr>
      <vt:lpstr>What is an Advanced Placement Class?</vt:lpstr>
      <vt:lpstr>Starting with the Syllabus Highlights</vt:lpstr>
      <vt:lpstr>What is AP Human Geography?</vt:lpstr>
      <vt:lpstr>Topics Covered in This Course</vt:lpstr>
      <vt:lpstr>PowerPoint Presentation</vt:lpstr>
      <vt:lpstr>PowerPoint Presentation</vt:lpstr>
      <vt:lpstr>What IS Human Geography?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that Spain or France?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Geopolitics and Maps</vt:lpstr>
      <vt:lpstr>PowerPoint Presentation</vt:lpstr>
      <vt:lpstr>Is it Here?</vt:lpstr>
      <vt:lpstr>OH! Here it is!</vt:lpstr>
      <vt:lpstr>Borders are interesting!</vt:lpstr>
      <vt:lpstr>https://youtu.be/kRh1zXFKC_o</vt:lpstr>
      <vt:lpstr>Global migrations 2015</vt:lpstr>
      <vt:lpstr>Global Religion</vt:lpstr>
      <vt:lpstr>2016 Electoral Map</vt:lpstr>
      <vt:lpstr>2016 Election Map by County</vt:lpstr>
      <vt:lpstr>Cartograms are Cool!</vt:lpstr>
      <vt:lpstr>PowerPoint Presentation</vt:lpstr>
      <vt:lpstr>PowerPoint Presentation</vt:lpstr>
      <vt:lpstr>Your Responsibility Once Direct Instruction is complete: Complete Assignment/Project/Reading/etc…if one assigned due by the end of class/day OR if no assignment given due that evening, work on the following:</vt:lpstr>
      <vt:lpstr>How important is the exam?</vt:lpstr>
      <vt:lpstr>Restroom Passes</vt:lpstr>
      <vt:lpstr>Getting to Know You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Human Geography: 8/19 Ms. Albahae’s</dc:title>
  <dc:creator>Michelle I. Albahae</dc:creator>
  <cp:lastModifiedBy>Lentz, Kevin</cp:lastModifiedBy>
  <cp:revision>10</cp:revision>
  <dcterms:created xsi:type="dcterms:W3CDTF">2020-08-14T17:48:37Z</dcterms:created>
  <dcterms:modified xsi:type="dcterms:W3CDTF">2024-07-17T17:51:41Z</dcterms:modified>
</cp:coreProperties>
</file>